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9" r:id="rId5"/>
    <p:sldId id="274" r:id="rId6"/>
    <p:sldId id="273" r:id="rId7"/>
    <p:sldId id="275" r:id="rId8"/>
    <p:sldId id="261" r:id="rId9"/>
    <p:sldId id="262" r:id="rId10"/>
    <p:sldId id="264" r:id="rId11"/>
    <p:sldId id="266" r:id="rId12"/>
    <p:sldId id="265" r:id="rId13"/>
    <p:sldId id="267" r:id="rId14"/>
    <p:sldId id="269" r:id="rId15"/>
    <p:sldId id="270" r:id="rId16"/>
    <p:sldId id="271" r:id="rId17"/>
    <p:sldId id="268" r:id="rId18"/>
    <p:sldId id="258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61"/>
    <p:restoredTop sz="96327"/>
  </p:normalViewPr>
  <p:slideViewPr>
    <p:cSldViewPr snapToGrid="0" snapToObjects="1">
      <p:cViewPr varScale="1">
        <p:scale>
          <a:sx n="89" d="100"/>
          <a:sy n="89" d="100"/>
        </p:scale>
        <p:origin x="200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sv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8ED3F-67C8-B020-D263-2D6DB60000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F5EB46-8EB1-F23B-4D70-AB8407BF6A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538AD-68C2-070D-499B-1E727515E7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D8FC6-25E2-0605-CF6E-EAC591AB4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A1F260-A627-6760-E4A8-E8E41B324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428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FED0B-23AE-5B79-431D-726C783F6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214270-43B0-284F-2D11-336C2A5701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62B17-C769-5BF8-CAE8-F0C1A6739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389A0-E728-D2DF-3108-938B9DF74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F68F8C-19F3-7C47-99BB-A4347F77D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29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497713-7E87-523F-2192-F7DA4B5B2E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0C099F-F71B-FAE0-BFDB-D128944FC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FE9D3-0400-6EB2-8860-6737E690F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C33CA-FDEF-84AE-3D3A-BC70CAF288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F8EFB1-5AC5-4152-A13B-004C86A8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384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F2DCA-80C1-87F4-F8F0-DBF28541F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19336-FE89-71C6-3479-8EF2B9783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4230A3-522C-214F-4088-7F7BB8DAFC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BED997-48A6-5893-94FB-3DC92EB18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94A7-C090-0640-4F8D-6AF21B020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818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CC001-E0CB-D715-2D50-AC4D7C623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826EE-65A8-75BA-D103-B4D6D6CDD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B1B038-0668-F272-64D1-AA82E9E65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AC444-52B2-C462-31A0-928F94361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74E01-EAE0-A239-6217-1320445BD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932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A915C-826A-896E-EE96-B5A338E75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3DBB0-9BBF-A756-D853-60C03F76B8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3EAD5-BD83-14ED-660A-D2C1B7EF5F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9DF0F3-0859-66A7-4F93-60C220800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6F71E3-D7F2-489D-5FD8-83E75F629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6007ED-9516-0CAA-0AEB-3D93C23F1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245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507B8-2DD1-9915-798D-3051252DE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7B450-5739-CE16-8BF2-2966BC0CFB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487683-056E-27FD-0C26-88F57992A8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1AF20-69FF-9807-914C-3D00131EF6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1AA150-0D2C-8D75-8902-576C98A868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55F681-A041-D1D1-12AA-4FC4EB584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552E6E-1445-0A40-7E94-F14B98B4A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7B9D51-7F18-3F9E-8543-B19D35F48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24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F2D1D7-AE64-4050-32AC-CF0EBD045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952064-E47B-D5AA-E2D1-9461B79F41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A6DE39-D685-A75D-81CD-208F3B3EF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2B51A1-6464-3997-BC28-968F50972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393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C4478D-3CE9-E02B-29AB-E0AD9BBC9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71C1E7-A4FB-8362-2AD7-8C4244CB4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EF59B6-C662-08D2-530D-C07CA4E2B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503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932DC-B572-060C-68EA-0192B64C3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002FAA-ED0F-B7F1-206E-BAE57D2EB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732635-20F7-4C93-FD4A-C6C4E65A1D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BC2B9-63AB-DE1D-21C9-763C3E95D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7F649-E09F-DA5E-44AA-BD9220E61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728F23-AF1D-172A-DED4-C73AC262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503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9EC06-09C3-E1C4-5882-33895EAAB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235865-0166-7EEE-5CA1-EFCA5F75E3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F0D715-B8B6-0CC9-995C-39BEF026EE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6B470-D410-3370-0D79-B0094242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F2E28B-79A7-7EB7-09D7-9E81EBA43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C132D3-17FF-328D-8A4B-B4358C539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882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90B2C1-C738-2E07-5ED7-3D943179B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83E23A-D594-154E-0111-9C5046D64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294BC1-D3B6-5171-241A-50B95B3B1B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D2324-890F-B346-9702-622A86F7BF24}" type="datetimeFigureOut">
              <a:rPr lang="en-US" smtClean="0"/>
              <a:t>8/12/24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34B97-BF5E-1958-A949-BED81C053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C594DA-3C25-5535-B4D5-B2F3B38B23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B95A7-5127-F64D-B8C2-02E02101CE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529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arxiv.org/abs/1706.03762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of a circuit board&#10;&#10;Description automatically generated">
            <a:extLst>
              <a:ext uri="{FF2B5EF4-FFF2-40B4-BE49-F238E27FC236}">
                <a16:creationId xmlns:a16="http://schemas.microsoft.com/office/drawing/2014/main" id="{4FEA945D-D649-3311-3BBC-BADA0545B74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24493" r="485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BF29C5-EC97-20B6-D14D-C4E770250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Transformers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AAB958-1ED2-5CA7-47BE-C8428E042C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Dr Maria Prokofieva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645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2AD81-863D-FC19-D5E9-84C99175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623991" cy="1239012"/>
          </a:xfrm>
        </p:spPr>
        <p:txBody>
          <a:bodyPr anchor="ctr">
            <a:normAutofit/>
          </a:bodyPr>
          <a:lstStyle/>
          <a:p>
            <a:pPr algn="l"/>
            <a:r>
              <a:rPr lang="en-AU" sz="2800" b="1" i="0" dirty="0">
                <a:solidFill>
                  <a:srgbClr val="05192D"/>
                </a:solidFill>
                <a:effectLst/>
                <a:latin typeface="Studio-Feixen-Sans"/>
              </a:rPr>
              <a:t>Positional encoding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69D2B-6381-4080-E561-BA73D3940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11" y="266090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dirty="0">
                <a:solidFill>
                  <a:srgbClr val="05192D"/>
                </a:solidFill>
                <a:latin typeface="Studio-Feixen-Sans"/>
              </a:rPr>
              <a:t>G</a:t>
            </a: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enerate a </a:t>
            </a:r>
            <a:r>
              <a:rPr lang="en-AU" sz="2400" b="1" i="0" dirty="0">
                <a:solidFill>
                  <a:srgbClr val="05192D"/>
                </a:solidFill>
                <a:effectLst/>
                <a:latin typeface="Studio-Feixen-Sans"/>
              </a:rPr>
              <a:t>context vector </a:t>
            </a: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for each word. </a:t>
            </a:r>
            <a:endParaRPr lang="en-AU" sz="2400" dirty="0">
              <a:latin typeface="Studio-Feixen-Sans"/>
            </a:endParaRPr>
          </a:p>
        </p:txBody>
      </p:sp>
      <p:pic>
        <p:nvPicPr>
          <p:cNvPr id="4" name="Picture 2" descr="components of transformers">
            <a:extLst>
              <a:ext uri="{FF2B5EF4-FFF2-40B4-BE49-F238E27FC236}">
                <a16:creationId xmlns:a16="http://schemas.microsoft.com/office/drawing/2014/main" id="{FE24A01E-7C6A-C1F6-E78A-6ADBD233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5085" y="841248"/>
            <a:ext cx="6734206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4500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2AD81-863D-FC19-D5E9-84C99175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623991" cy="1239012"/>
          </a:xfrm>
        </p:spPr>
        <p:txBody>
          <a:bodyPr anchor="ctr">
            <a:normAutofit/>
          </a:bodyPr>
          <a:lstStyle/>
          <a:p>
            <a:pPr algn="l"/>
            <a:r>
              <a:rPr lang="en-AU" sz="2800" b="1" i="0" dirty="0">
                <a:solidFill>
                  <a:srgbClr val="05192D"/>
                </a:solidFill>
                <a:effectLst/>
                <a:latin typeface="Studio-Feixen-Sans"/>
              </a:rPr>
              <a:t>Encoder block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69D2B-6381-4080-E561-BA73D3940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11" y="266090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1" dirty="0">
                <a:solidFill>
                  <a:srgbClr val="05192D"/>
                </a:solidFill>
                <a:latin typeface="Studio-Feixen-Sans"/>
              </a:rPr>
              <a:t>E</a:t>
            </a:r>
            <a:r>
              <a:rPr lang="en-AU" sz="2400" b="1" i="0" dirty="0">
                <a:solidFill>
                  <a:srgbClr val="05192D"/>
                </a:solidFill>
                <a:effectLst/>
                <a:latin typeface="Studio-Feixen-Sans"/>
              </a:rPr>
              <a:t>mbeddings vector </a:t>
            </a: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+ </a:t>
            </a:r>
            <a:r>
              <a:rPr lang="en-AU" sz="2400" b="1" i="0" dirty="0">
                <a:solidFill>
                  <a:srgbClr val="05192D"/>
                </a:solidFill>
                <a:effectLst/>
                <a:latin typeface="Studio-Feixen-Sans"/>
              </a:rPr>
              <a:t>its context vector</a:t>
            </a: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=  a single vector for each word </a:t>
            </a:r>
          </a:p>
          <a:p>
            <a:pPr marL="0" indent="0">
              <a:buNone/>
            </a:pPr>
            <a:r>
              <a:rPr lang="en-AU" sz="2400" b="1" dirty="0">
                <a:solidFill>
                  <a:srgbClr val="05192D"/>
                </a:solidFill>
                <a:latin typeface="Studio-Feixen-Sans"/>
              </a:rPr>
              <a:t>NO</a:t>
            </a:r>
            <a:r>
              <a:rPr lang="en-AU" sz="2400" dirty="0">
                <a:solidFill>
                  <a:srgbClr val="05192D"/>
                </a:solidFill>
                <a:latin typeface="Studio-Feixen-Sans"/>
              </a:rPr>
              <a:t> knowledge about the </a:t>
            </a:r>
            <a:r>
              <a:rPr lang="en-AU" sz="2400" b="1" dirty="0">
                <a:solidFill>
                  <a:srgbClr val="05192D"/>
                </a:solidFill>
                <a:latin typeface="Studio-Feixen-Sans"/>
              </a:rPr>
              <a:t>relations</a:t>
            </a:r>
            <a:r>
              <a:rPr lang="en-AU" sz="2400" dirty="0">
                <a:solidFill>
                  <a:srgbClr val="05192D"/>
                </a:solidFill>
                <a:latin typeface="Studio-Feixen-Sans"/>
              </a:rPr>
              <a:t> that existed in the input sentence</a:t>
            </a:r>
          </a:p>
        </p:txBody>
      </p:sp>
      <p:pic>
        <p:nvPicPr>
          <p:cNvPr id="4" name="Picture 2" descr="components of transformers">
            <a:extLst>
              <a:ext uri="{FF2B5EF4-FFF2-40B4-BE49-F238E27FC236}">
                <a16:creationId xmlns:a16="http://schemas.microsoft.com/office/drawing/2014/main" id="{FE24A01E-7C6A-C1F6-E78A-6ADBD233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5085" y="841248"/>
            <a:ext cx="6734206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2568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2AD81-863D-FC19-D5E9-84C99175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623991" cy="1239012"/>
          </a:xfrm>
        </p:spPr>
        <p:txBody>
          <a:bodyPr anchor="ctr">
            <a:normAutofit/>
          </a:bodyPr>
          <a:lstStyle/>
          <a:p>
            <a:pPr algn="l"/>
            <a:r>
              <a:rPr lang="en-AU" sz="2800" b="1" i="0" dirty="0">
                <a:solidFill>
                  <a:srgbClr val="05192D"/>
                </a:solidFill>
                <a:effectLst/>
                <a:latin typeface="Studio-Feixen-Sans"/>
              </a:rPr>
              <a:t>Multi-head attention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69D2B-6381-4080-E561-BA73D3940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11" y="266090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1" dirty="0">
                <a:solidFill>
                  <a:srgbClr val="05192D"/>
                </a:solidFill>
                <a:latin typeface="Studio-Feixen-Sans"/>
              </a:rPr>
              <a:t>Attention</a:t>
            </a:r>
            <a:r>
              <a:rPr lang="en-AU" sz="2400" dirty="0">
                <a:solidFill>
                  <a:srgbClr val="05192D"/>
                </a:solidFill>
                <a:latin typeface="Studio-Feixen-Sans"/>
              </a:rPr>
              <a:t>: capture </a:t>
            </a: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the contextual relationships existing between different words in the input sentence</a:t>
            </a:r>
          </a:p>
          <a:p>
            <a:pPr marL="0" indent="0">
              <a:buNone/>
            </a:pPr>
            <a:r>
              <a:rPr lang="en-AU" sz="2400" b="1" dirty="0">
                <a:solidFill>
                  <a:srgbClr val="05192D"/>
                </a:solidFill>
                <a:latin typeface="Studio-Feixen-Sans"/>
              </a:rPr>
              <a:t>Attention vector</a:t>
            </a:r>
          </a:p>
        </p:txBody>
      </p:sp>
      <p:pic>
        <p:nvPicPr>
          <p:cNvPr id="4" name="Picture 2" descr="components of transformers">
            <a:extLst>
              <a:ext uri="{FF2B5EF4-FFF2-40B4-BE49-F238E27FC236}">
                <a16:creationId xmlns:a16="http://schemas.microsoft.com/office/drawing/2014/main" id="{FE24A01E-7C6A-C1F6-E78A-6ADBD233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5085" y="841248"/>
            <a:ext cx="6734206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58448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2AD81-863D-FC19-D5E9-84C99175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623991" cy="1239012"/>
          </a:xfrm>
        </p:spPr>
        <p:txBody>
          <a:bodyPr anchor="ctr">
            <a:normAutofit/>
          </a:bodyPr>
          <a:lstStyle/>
          <a:p>
            <a:pPr algn="l"/>
            <a:r>
              <a:rPr lang="en-AU" sz="2800" b="1" i="0" dirty="0">
                <a:solidFill>
                  <a:srgbClr val="05192D"/>
                </a:solidFill>
                <a:effectLst/>
                <a:latin typeface="Studio-Feixen-Sans"/>
              </a:rPr>
              <a:t>Position-wise feed-forward net (FFN)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69D2B-6381-4080-E561-BA73D3940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11" y="266090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a feed-forward </a:t>
            </a:r>
            <a:r>
              <a:rPr lang="en-AU" sz="2400" b="1" i="0" dirty="0">
                <a:solidFill>
                  <a:srgbClr val="05192D"/>
                </a:solidFill>
                <a:effectLst/>
                <a:latin typeface="Studio-Feixen-Sans"/>
              </a:rPr>
              <a:t>neural network </a:t>
            </a:r>
            <a:r>
              <a:rPr lang="en-AU" sz="2400" dirty="0">
                <a:solidFill>
                  <a:srgbClr val="05192D"/>
                </a:solidFill>
                <a:latin typeface="Studio-Feixen-Sans"/>
              </a:rPr>
              <a:t> </a:t>
            </a: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applied to every </a:t>
            </a:r>
            <a:r>
              <a:rPr lang="en-AU" sz="2400" b="1" i="0" dirty="0">
                <a:solidFill>
                  <a:srgbClr val="05192D"/>
                </a:solidFill>
                <a:effectLst/>
                <a:latin typeface="Studio-Feixen-Sans"/>
              </a:rPr>
              <a:t>attention vector</a:t>
            </a: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 to transform them into a format that is expected by the next </a:t>
            </a:r>
            <a:r>
              <a:rPr lang="en-AU" sz="2400" b="1" i="0" dirty="0">
                <a:solidFill>
                  <a:srgbClr val="05192D"/>
                </a:solidFill>
                <a:effectLst/>
                <a:latin typeface="Studio-Feixen-Sans"/>
              </a:rPr>
              <a:t>multi-head attention layer </a:t>
            </a: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in the decoder </a:t>
            </a:r>
          </a:p>
          <a:p>
            <a:pPr marL="0" indent="0">
              <a:buNone/>
            </a:pPr>
            <a:endParaRPr lang="en-AU" sz="2400" dirty="0">
              <a:solidFill>
                <a:srgbClr val="05192D"/>
              </a:solidFill>
              <a:latin typeface="Studio-Feixen-Sans"/>
            </a:endParaRPr>
          </a:p>
        </p:txBody>
      </p:sp>
      <p:pic>
        <p:nvPicPr>
          <p:cNvPr id="4" name="Picture 2" descr="components of transformers">
            <a:extLst>
              <a:ext uri="{FF2B5EF4-FFF2-40B4-BE49-F238E27FC236}">
                <a16:creationId xmlns:a16="http://schemas.microsoft.com/office/drawing/2014/main" id="{FE24A01E-7C6A-C1F6-E78A-6ADBD233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5085" y="841248"/>
            <a:ext cx="6734206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18387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2AD81-863D-FC19-D5E9-84C99175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623991" cy="1239012"/>
          </a:xfrm>
        </p:spPr>
        <p:txBody>
          <a:bodyPr anchor="ctr">
            <a:normAutofit/>
          </a:bodyPr>
          <a:lstStyle/>
          <a:p>
            <a:pPr algn="l"/>
            <a:r>
              <a:rPr lang="en-AU" sz="2800" b="1" i="0" dirty="0">
                <a:solidFill>
                  <a:srgbClr val="05192D"/>
                </a:solidFill>
                <a:effectLst/>
                <a:latin typeface="Studio-Feixen-Sans"/>
              </a:rPr>
              <a:t>Decoder block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69D2B-6381-4080-E561-BA73D3940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11" y="2660904"/>
            <a:ext cx="3438906" cy="3207258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AU" sz="2400" dirty="0">
                <a:solidFill>
                  <a:srgbClr val="05192D"/>
                </a:solidFill>
                <a:latin typeface="Studio-Feixen-Sans"/>
              </a:rPr>
              <a:t>L</a:t>
            </a: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ayers:</a:t>
            </a:r>
          </a:p>
          <a:p>
            <a:pPr>
              <a:buFontTx/>
              <a:buChar char="-"/>
            </a:pP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masked multi-head attention</a:t>
            </a:r>
          </a:p>
          <a:p>
            <a:pPr>
              <a:buFontTx/>
              <a:buChar char="-"/>
            </a:pP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multi-head attention (same as in encoder)</a:t>
            </a:r>
          </a:p>
          <a:p>
            <a:pPr>
              <a:buFontTx/>
              <a:buChar char="-"/>
            </a:pPr>
            <a:r>
              <a:rPr lang="en-AU" sz="2400" b="0" i="0" dirty="0">
                <a:solidFill>
                  <a:srgbClr val="05192D"/>
                </a:solidFill>
                <a:effectLst/>
                <a:latin typeface="Studio-Feixen-Sans"/>
              </a:rPr>
              <a:t>a position-wise feed-forward network (same as in encoder)</a:t>
            </a:r>
          </a:p>
          <a:p>
            <a:pPr marL="0" indent="0">
              <a:buNone/>
            </a:pPr>
            <a:endParaRPr lang="en-AU" sz="2400" dirty="0">
              <a:solidFill>
                <a:srgbClr val="05192D"/>
              </a:solidFill>
              <a:latin typeface="Studio-Feixen-Sans"/>
            </a:endParaRPr>
          </a:p>
        </p:txBody>
      </p:sp>
      <p:pic>
        <p:nvPicPr>
          <p:cNvPr id="4" name="Picture 2" descr="components of transformers">
            <a:extLst>
              <a:ext uri="{FF2B5EF4-FFF2-40B4-BE49-F238E27FC236}">
                <a16:creationId xmlns:a16="http://schemas.microsoft.com/office/drawing/2014/main" id="{FE24A01E-7C6A-C1F6-E78A-6ADBD233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5085" y="841248"/>
            <a:ext cx="6734206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6107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2AD81-863D-FC19-D5E9-84C99175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AU" sz="3800" b="1" i="0">
                <a:effectLst/>
                <a:latin typeface="Studio-Feixen-Sans"/>
              </a:rPr>
              <a:t>Multi-head attention layer</a:t>
            </a:r>
            <a:br>
              <a:rPr lang="en-AU" sz="3800" b="1" i="0">
                <a:effectLst/>
                <a:latin typeface="Studio-Feixen-Sans"/>
              </a:rPr>
            </a:br>
            <a:endParaRPr lang="en-AU" sz="3800" b="1" i="0">
              <a:effectLst/>
              <a:latin typeface="Studio-Feixen-Sans"/>
            </a:endParaRP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69D2B-6381-4080-E561-BA73D3940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349" y="2592044"/>
            <a:ext cx="4023360" cy="3541404"/>
          </a:xfrm>
        </p:spPr>
        <p:txBody>
          <a:bodyPr anchor="t">
            <a:noAutofit/>
          </a:bodyPr>
          <a:lstStyle/>
          <a:p>
            <a:pPr>
              <a:buFontTx/>
              <a:buChar char="-"/>
            </a:pPr>
            <a:r>
              <a:rPr lang="en-AU" sz="1800" dirty="0"/>
              <a:t>Splits the input into multiple smaller parts  (=heads) and applies attention separately to each. </a:t>
            </a:r>
          </a:p>
          <a:p>
            <a:pPr>
              <a:buFontTx/>
              <a:buChar char="-"/>
            </a:pPr>
            <a:r>
              <a:rPr lang="en-AU" sz="1800" dirty="0"/>
              <a:t>Each head independently attends to different parts of the input and captures various relationships or contexts. </a:t>
            </a:r>
          </a:p>
          <a:p>
            <a:pPr>
              <a:buFontTx/>
              <a:buChar char="-"/>
            </a:pPr>
            <a:r>
              <a:rPr lang="en-AU" sz="1800" dirty="0"/>
              <a:t>The results from all heads are then combined, providing the model with a richer understanding of the input.</a:t>
            </a:r>
            <a:endParaRPr lang="en-AU" sz="1800" dirty="0">
              <a:latin typeface="Studio-Feixen-Sans"/>
            </a:endParaRPr>
          </a:p>
          <a:p>
            <a:pPr marL="0" indent="0">
              <a:buNone/>
            </a:pPr>
            <a:r>
              <a:rPr lang="en-AU" sz="1800" b="1" dirty="0"/>
              <a:t>Benefits: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1800" dirty="0"/>
              <a:t>Captures Diverse Patterns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sz="1800" dirty="0"/>
              <a:t>Increases Model Capacity:</a:t>
            </a:r>
            <a:endParaRPr lang="en-AU" sz="1800" dirty="0">
              <a:latin typeface="Studio-Feixen-Sans"/>
            </a:endParaRPr>
          </a:p>
        </p:txBody>
      </p:sp>
      <p:pic>
        <p:nvPicPr>
          <p:cNvPr id="4" name="Picture 2" descr="components of transformers">
            <a:extLst>
              <a:ext uri="{FF2B5EF4-FFF2-40B4-BE49-F238E27FC236}">
                <a16:creationId xmlns:a16="http://schemas.microsoft.com/office/drawing/2014/main" id="{FE24A01E-7C6A-C1F6-E78A-6ADBD233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724551"/>
            <a:ext cx="6903720" cy="5408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6929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2AD81-863D-FC19-D5E9-84C99175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623991" cy="1239012"/>
          </a:xfrm>
        </p:spPr>
        <p:txBody>
          <a:bodyPr anchor="ctr">
            <a:normAutofit/>
          </a:bodyPr>
          <a:lstStyle/>
          <a:p>
            <a:pPr algn="l"/>
            <a:r>
              <a:rPr lang="en-AU" sz="2800" b="1" i="0" dirty="0">
                <a:solidFill>
                  <a:srgbClr val="05192D"/>
                </a:solidFill>
                <a:effectLst/>
                <a:latin typeface="Studio-Feixen-Sans"/>
              </a:rPr>
              <a:t>Transfer Learning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69D2B-6381-4080-E561-BA73D3940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2709" y="2400300"/>
            <a:ext cx="3951861" cy="3419856"/>
          </a:xfrm>
        </p:spPr>
        <p:txBody>
          <a:bodyPr anchor="t">
            <a:noAutofit/>
          </a:bodyPr>
          <a:lstStyle/>
          <a:p>
            <a:pPr>
              <a:buFontTx/>
              <a:buChar char="-"/>
            </a:pPr>
            <a:r>
              <a:rPr lang="en-AU" sz="1800" dirty="0">
                <a:solidFill>
                  <a:srgbClr val="05192D"/>
                </a:solidFill>
                <a:latin typeface="Studio-Feixen-Sans"/>
              </a:rPr>
              <a:t>Training from scratch is too expensive (training time)</a:t>
            </a:r>
          </a:p>
          <a:p>
            <a:pPr>
              <a:buFontTx/>
              <a:buChar char="-"/>
            </a:pPr>
            <a:r>
              <a:rPr lang="en-AU" sz="1800" dirty="0">
                <a:solidFill>
                  <a:srgbClr val="05192D"/>
                </a:solidFill>
                <a:latin typeface="Studio-Feixen-Sans"/>
              </a:rPr>
              <a:t>The amount of data is not accessible </a:t>
            </a:r>
          </a:p>
          <a:p>
            <a:pPr marL="0" indent="0">
              <a:buNone/>
            </a:pPr>
            <a:r>
              <a:rPr lang="en-AU" sz="1800" dirty="0">
                <a:solidFill>
                  <a:srgbClr val="05192D"/>
                </a:solidFill>
                <a:latin typeface="Studio-Feixen-Sans"/>
              </a:rPr>
              <a:t>E.g. translation from one rare language to another </a:t>
            </a:r>
          </a:p>
          <a:p>
            <a:pPr marL="0" indent="0">
              <a:buNone/>
            </a:pPr>
            <a:r>
              <a:rPr lang="en-AU" sz="1800" b="1" dirty="0">
                <a:solidFill>
                  <a:srgbClr val="05192D"/>
                </a:solidFill>
                <a:latin typeface="Studio-Feixen-Sans"/>
              </a:rPr>
              <a:t>Solution</a:t>
            </a:r>
            <a:r>
              <a:rPr lang="en-AU" sz="1800" dirty="0">
                <a:solidFill>
                  <a:srgbClr val="05192D"/>
                </a:solidFill>
                <a:latin typeface="Studio-Feixen-Sans"/>
              </a:rPr>
              <a:t>: re-use available models</a:t>
            </a:r>
          </a:p>
          <a:p>
            <a:pPr>
              <a:buFontTx/>
              <a:buChar char="-"/>
            </a:pPr>
            <a:r>
              <a:rPr lang="en-AU" sz="1800" dirty="0">
                <a:solidFill>
                  <a:srgbClr val="05192D"/>
                </a:solidFill>
                <a:latin typeface="Studio-Feixen-Sans"/>
              </a:rPr>
              <a:t>Choose </a:t>
            </a:r>
            <a:r>
              <a:rPr lang="en-AU" sz="1800" b="0" i="0" dirty="0">
                <a:solidFill>
                  <a:srgbClr val="05192D"/>
                </a:solidFill>
                <a:effectLst/>
                <a:latin typeface="Studio-Feixen-Sans"/>
              </a:rPr>
              <a:t>the pre-trained model that is similar to your use case</a:t>
            </a:r>
          </a:p>
          <a:p>
            <a:pPr>
              <a:buFontTx/>
              <a:buChar char="-"/>
            </a:pPr>
            <a:r>
              <a:rPr lang="en-AU" sz="1800" dirty="0">
                <a:solidFill>
                  <a:srgbClr val="05192D"/>
                </a:solidFill>
                <a:latin typeface="Studio-Feixen-Sans"/>
              </a:rPr>
              <a:t>R</a:t>
            </a:r>
            <a:r>
              <a:rPr lang="en-AU" sz="1800" b="0" i="0" dirty="0">
                <a:solidFill>
                  <a:srgbClr val="05192D"/>
                </a:solidFill>
                <a:effectLst/>
                <a:latin typeface="Studio-Feixen-Sans"/>
              </a:rPr>
              <a:t>efining the input-output pair data of your target task, </a:t>
            </a:r>
          </a:p>
          <a:p>
            <a:pPr>
              <a:buFontTx/>
              <a:buChar char="-"/>
            </a:pPr>
            <a:r>
              <a:rPr lang="en-AU" sz="1800" dirty="0">
                <a:solidFill>
                  <a:srgbClr val="05192D"/>
                </a:solidFill>
                <a:latin typeface="Studio-Feixen-Sans"/>
              </a:rPr>
              <a:t>R</a:t>
            </a:r>
            <a:r>
              <a:rPr lang="en-AU" sz="1800" b="0" i="0" dirty="0">
                <a:solidFill>
                  <a:srgbClr val="05192D"/>
                </a:solidFill>
                <a:effectLst/>
                <a:latin typeface="Studio-Feixen-Sans"/>
              </a:rPr>
              <a:t>etraining the </a:t>
            </a:r>
            <a:r>
              <a:rPr lang="en-AU" sz="1800" b="1" i="0" dirty="0">
                <a:solidFill>
                  <a:srgbClr val="05192D"/>
                </a:solidFill>
                <a:effectLst/>
                <a:latin typeface="Studio-Feixen-Sans"/>
              </a:rPr>
              <a:t>head</a:t>
            </a:r>
            <a:r>
              <a:rPr lang="en-AU" sz="1800" b="0" i="0" dirty="0">
                <a:solidFill>
                  <a:srgbClr val="05192D"/>
                </a:solidFill>
                <a:effectLst/>
                <a:latin typeface="Studio-Feixen-Sans"/>
              </a:rPr>
              <a:t> of the pre-trained model by using your data. </a:t>
            </a:r>
          </a:p>
          <a:p>
            <a:pPr>
              <a:buFontTx/>
              <a:buChar char="-"/>
            </a:pPr>
            <a:endParaRPr lang="en-AU" sz="1800" dirty="0">
              <a:solidFill>
                <a:srgbClr val="05192D"/>
              </a:solidFill>
              <a:latin typeface="Studio-Feixen-Sans"/>
            </a:endParaRPr>
          </a:p>
        </p:txBody>
      </p:sp>
      <p:pic>
        <p:nvPicPr>
          <p:cNvPr id="4" name="Picture 2" descr="components of transformers">
            <a:extLst>
              <a:ext uri="{FF2B5EF4-FFF2-40B4-BE49-F238E27FC236}">
                <a16:creationId xmlns:a16="http://schemas.microsoft.com/office/drawing/2014/main" id="{FE24A01E-7C6A-C1F6-E78A-6ADBD233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5085" y="841248"/>
            <a:ext cx="6734206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2902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5AE31C-4C62-93B5-2E8C-C628FBA91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AU" sz="5400"/>
              <a:t>Behind the Pipeline: Tokenizers</a:t>
            </a:r>
            <a:endParaRPr lang="en-US" sz="5400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8D253-CF56-BE77-7A10-CE56F2BF23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AU" sz="1800" dirty="0"/>
              <a:t>A tokenizer is a </a:t>
            </a:r>
            <a:r>
              <a:rPr lang="en-AU" sz="1800" dirty="0" err="1"/>
              <a:t>preprocessing</a:t>
            </a:r>
            <a:r>
              <a:rPr lang="en-AU" sz="1800" dirty="0"/>
              <a:t> tool that breaks down text into smaller units called </a:t>
            </a:r>
            <a:r>
              <a:rPr lang="en-AU" sz="1800" b="1" dirty="0"/>
              <a:t>tokens</a:t>
            </a:r>
            <a:r>
              <a:rPr lang="en-AU" sz="1800" dirty="0"/>
              <a:t>.</a:t>
            </a:r>
          </a:p>
          <a:p>
            <a:pPr lvl="1"/>
            <a:r>
              <a:rPr lang="en-AU" sz="1800" dirty="0"/>
              <a:t>words, </a:t>
            </a:r>
            <a:r>
              <a:rPr lang="en-AU" sz="1800" dirty="0" err="1"/>
              <a:t>subwords</a:t>
            </a:r>
            <a:r>
              <a:rPr lang="en-AU" sz="1800" dirty="0"/>
              <a:t>, or even individual characters</a:t>
            </a:r>
          </a:p>
          <a:p>
            <a:r>
              <a:rPr lang="en-AU" sz="1800" dirty="0"/>
              <a:t>Each token is then converted into a numerical ID that the transformer model can understand and process.</a:t>
            </a:r>
          </a:p>
          <a:p>
            <a:r>
              <a:rPr lang="en-AU" sz="1800" dirty="0"/>
              <a:t>Different types of tokenizers (</a:t>
            </a:r>
            <a:r>
              <a:rPr lang="en-AU" sz="1800" dirty="0" err="1"/>
              <a:t>WordPiece</a:t>
            </a:r>
            <a:r>
              <a:rPr lang="en-AU" sz="1800" dirty="0"/>
              <a:t>, BPE, Unigram, </a:t>
            </a:r>
            <a:r>
              <a:rPr lang="en-AU" sz="1800" dirty="0" err="1"/>
              <a:t>SentencePiece</a:t>
            </a:r>
            <a:r>
              <a:rPr lang="en-AU" sz="1800" dirty="0"/>
              <a:t>)</a:t>
            </a:r>
          </a:p>
          <a:p>
            <a:r>
              <a:rPr lang="en-AU" sz="1800" dirty="0"/>
              <a:t>How tokenizers prepare text for transformers</a:t>
            </a:r>
            <a:endParaRPr lang="en-US" sz="1800" dirty="0"/>
          </a:p>
        </p:txBody>
      </p:sp>
      <p:pic>
        <p:nvPicPr>
          <p:cNvPr id="5" name="Picture 4" descr="A pile of cut paper&#10;&#10;Description automatically generated">
            <a:extLst>
              <a:ext uri="{FF2B5EF4-FFF2-40B4-BE49-F238E27FC236}">
                <a16:creationId xmlns:a16="http://schemas.microsoft.com/office/drawing/2014/main" id="{2518EA8A-C69F-8621-FF57-62164029F73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2559" r="23225" b="2"/>
          <a:stretch/>
        </p:blipFill>
        <p:spPr>
          <a:xfrm>
            <a:off x="7675658" y="2093976"/>
            <a:ext cx="3941064" cy="4096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2823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F748-CB21-0321-CC19-0F128DB34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 embeddings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C60010A4-7F96-FE23-F4C5-81DF729C6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7775" y="868359"/>
            <a:ext cx="8404225" cy="562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6A79AB3-FFC9-56F1-6832-A8D46B9AB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69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3C6F4E6-30A1-4F63-C8CC-028750B5A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6668" cy="4570886"/>
            <a:chOff x="0" y="0"/>
            <a:chExt cx="12196668" cy="4570886"/>
          </a:xfrm>
        </p:grpSpPr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49EA7CA8-3AE6-4F5F-9932-63303CF2D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12196668" cy="4570632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6E3E019-A259-1130-CC5C-3165020BC5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791"/>
              <a:ext cx="10565988" cy="4568095"/>
            </a:xfrm>
            <a:prstGeom prst="rect">
              <a:avLst/>
            </a:prstGeom>
            <a:gradFill flip="none" rotWithShape="1">
              <a:gsLst>
                <a:gs pos="3000">
                  <a:schemeClr val="accent2"/>
                </a:gs>
                <a:gs pos="40000">
                  <a:schemeClr val="accent2">
                    <a:alpha val="0"/>
                  </a:schemeClr>
                </a:gs>
              </a:gsLst>
              <a:lin ang="17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0769F99-CCA6-5CDC-D1E1-C59A4762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"/>
              <a:ext cx="12192000" cy="4549891"/>
            </a:xfrm>
            <a:prstGeom prst="rect">
              <a:avLst/>
            </a:prstGeom>
            <a:gradFill>
              <a:gsLst>
                <a:gs pos="0">
                  <a:schemeClr val="accent5">
                    <a:alpha val="76000"/>
                  </a:schemeClr>
                </a:gs>
                <a:gs pos="67000">
                  <a:schemeClr val="accent2">
                    <a:alpha val="0"/>
                  </a:schemeClr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13E73D3-029B-3D4E-1956-8EE7068A60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4110544" y="18215"/>
              <a:ext cx="8086124" cy="4549887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50000"/>
                    <a:alpha val="36000"/>
                  </a:schemeClr>
                </a:gs>
                <a:gs pos="45000">
                  <a:schemeClr val="accent5">
                    <a:alpha val="0"/>
                  </a:schemeClr>
                </a:gs>
              </a:gsLst>
              <a:lin ang="4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CC9BC5D-F497-E976-53DA-D7AE1903B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6348" y="1124262"/>
            <a:ext cx="8017652" cy="26904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Let’s practice</a:t>
            </a:r>
          </a:p>
        </p:txBody>
      </p:sp>
      <p:pic>
        <p:nvPicPr>
          <p:cNvPr id="7" name="Graphic 6" descr="Pencil">
            <a:extLst>
              <a:ext uri="{FF2B5EF4-FFF2-40B4-BE49-F238E27FC236}">
                <a16:creationId xmlns:a16="http://schemas.microsoft.com/office/drawing/2014/main" id="{D62CEB24-C367-EE16-36BF-713DAB7B7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15646" y="5061057"/>
            <a:ext cx="1199733" cy="119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631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526582-D78D-3F86-D157-D3077121E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What we will cover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4E81B-D525-05F1-D1B3-A8554F1BA7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/>
              <a:t>What are transformers</a:t>
            </a:r>
          </a:p>
          <a:p>
            <a:r>
              <a:rPr lang="en-US" sz="2200"/>
              <a:t>Main components of transformers</a:t>
            </a:r>
          </a:p>
          <a:p>
            <a:r>
              <a:rPr lang="en-US" sz="2200"/>
              <a:t>Behind the pipeline: tokenizers and models</a:t>
            </a:r>
          </a:p>
          <a:p>
            <a:endParaRPr lang="en-US" sz="2200"/>
          </a:p>
        </p:txBody>
      </p:sp>
      <p:pic>
        <p:nvPicPr>
          <p:cNvPr id="5" name="Picture 4" descr="A hand holding a lightening ball&#10;&#10;Description automatically generated">
            <a:extLst>
              <a:ext uri="{FF2B5EF4-FFF2-40B4-BE49-F238E27FC236}">
                <a16:creationId xmlns:a16="http://schemas.microsoft.com/office/drawing/2014/main" id="{287BC66B-892A-AD9A-004D-7D3BE84A9D7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545" r="23297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64901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498CD83-3C88-B95F-FB6F-684CC0019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What are transformers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57ECF-ECC5-5F05-9B77-3A7036FE9F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48235"/>
            <a:ext cx="4243589" cy="3320668"/>
          </a:xfrm>
        </p:spPr>
        <p:txBody>
          <a:bodyPr>
            <a:noAutofit/>
          </a:bodyPr>
          <a:lstStyle/>
          <a:p>
            <a:r>
              <a:rPr lang="en-AU" sz="1800" dirty="0">
                <a:latin typeface="Studio-Feixen-Sans"/>
              </a:rPr>
              <a:t>Neural </a:t>
            </a:r>
            <a:r>
              <a:rPr lang="en-AU" sz="1800" b="0" i="0" dirty="0">
                <a:effectLst/>
                <a:latin typeface="Studio-Feixen-Sans"/>
              </a:rPr>
              <a:t>network architecture </a:t>
            </a:r>
          </a:p>
          <a:p>
            <a:r>
              <a:rPr lang="en-AU" sz="1800" b="0" i="0" dirty="0">
                <a:effectLst/>
                <a:latin typeface="Studio-Feixen-Sans"/>
              </a:rPr>
              <a:t>Introduced by Google Brain in 2017 in the paper </a:t>
            </a:r>
            <a:r>
              <a:rPr lang="en-AU" sz="1800" b="1" i="0" u="none" strike="noStrike" dirty="0">
                <a:effectLst/>
                <a:latin typeface="Studio-Feixen-Sans"/>
                <a:hlinkClick r:id="rId2"/>
              </a:rPr>
              <a:t>“Attention is all you need</a:t>
            </a:r>
            <a:r>
              <a:rPr lang="en-AU" sz="1800" b="0" i="0" dirty="0">
                <a:effectLst/>
                <a:latin typeface="Studio-Feixen-Sans"/>
              </a:rPr>
              <a:t>”</a:t>
            </a:r>
          </a:p>
          <a:p>
            <a:r>
              <a:rPr lang="en-AU" sz="1800" dirty="0">
                <a:latin typeface="Studio-Feixen-Sans"/>
              </a:rPr>
              <a:t>Main features:</a:t>
            </a:r>
          </a:p>
          <a:p>
            <a:pPr lvl="1"/>
            <a:r>
              <a:rPr lang="en-AU" sz="1800" dirty="0">
                <a:solidFill>
                  <a:schemeClr val="accent3">
                    <a:lumMod val="75000"/>
                  </a:schemeClr>
                </a:solidFill>
                <a:latin typeface="Studio-Feixen-Sans"/>
              </a:rPr>
              <a:t>Attention mechanism</a:t>
            </a:r>
            <a:r>
              <a:rPr lang="en-AU" sz="1800" dirty="0">
                <a:latin typeface="Studio-Feixen-Sans"/>
              </a:rPr>
              <a:t>: replaced </a:t>
            </a:r>
            <a:r>
              <a:rPr lang="en-AU" sz="1800" b="0" i="0" dirty="0">
                <a:effectLst/>
                <a:latin typeface="Studio-Feixen-Sans"/>
              </a:rPr>
              <a:t>sequential computations in prior approaches (e.g. recurrent networks)</a:t>
            </a:r>
          </a:p>
          <a:p>
            <a:pPr lvl="1"/>
            <a:r>
              <a:rPr lang="en-AU" sz="1800" dirty="0">
                <a:solidFill>
                  <a:schemeClr val="accent3">
                    <a:lumMod val="75000"/>
                  </a:schemeClr>
                </a:solidFill>
                <a:latin typeface="Studio-Feixen-Sans"/>
              </a:rPr>
              <a:t>Reinforcement learning</a:t>
            </a:r>
            <a:endParaRPr lang="en-AU" sz="1800" b="0" i="0" dirty="0">
              <a:solidFill>
                <a:schemeClr val="accent3">
                  <a:lumMod val="75000"/>
                </a:schemeClr>
              </a:solidFill>
              <a:effectLst/>
              <a:latin typeface="Studio-Feixen-Sans"/>
            </a:endParaRPr>
          </a:p>
          <a:p>
            <a:pPr lvl="1"/>
            <a:endParaRPr lang="en-AU" sz="1800" b="0" i="0" dirty="0">
              <a:effectLst/>
              <a:latin typeface="Studio-Feixen-Sans"/>
            </a:endParaRPr>
          </a:p>
          <a:p>
            <a:endParaRPr lang="en-US" sz="1800" dirty="0"/>
          </a:p>
          <a:p>
            <a:pPr marL="0" indent="0">
              <a:buNone/>
            </a:pPr>
            <a:r>
              <a:rPr lang="en-AU" sz="1800" b="1" i="0" u="none" strike="noStrike" dirty="0">
                <a:effectLst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Attention is all you need</a:t>
            </a:r>
            <a:r>
              <a:rPr lang="en-AU" sz="1800" b="1" i="0" u="none" strike="noStrike" dirty="0">
                <a:effectLst/>
              </a:rPr>
              <a:t>” paper:  </a:t>
            </a:r>
            <a:r>
              <a:rPr lang="en-US" sz="1800" dirty="0"/>
              <a:t>https://</a:t>
            </a:r>
            <a:r>
              <a:rPr lang="en-US" sz="1800" dirty="0" err="1"/>
              <a:t>arxiv.org</a:t>
            </a:r>
            <a:r>
              <a:rPr lang="en-US" sz="1800" dirty="0"/>
              <a:t>/abs/1706.03762</a:t>
            </a:r>
          </a:p>
        </p:txBody>
      </p:sp>
      <p:pic>
        <p:nvPicPr>
          <p:cNvPr id="5" name="Picture 4" descr="Light bulb on yellow background with sketched light beams and cord">
            <a:extLst>
              <a:ext uri="{FF2B5EF4-FFF2-40B4-BE49-F238E27FC236}">
                <a16:creationId xmlns:a16="http://schemas.microsoft.com/office/drawing/2014/main" id="{A37C1383-532D-B6B4-4923-E9D982042F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8314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957966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33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7DD24-8B11-54D4-F8A2-33EDCB2A7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en-US" sz="2800"/>
              <a:t>Main components</a:t>
            </a:r>
          </a:p>
        </p:txBody>
      </p:sp>
      <p:sp>
        <p:nvSpPr>
          <p:cNvPr id="1035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328416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B14AA-0F6F-EE98-E2AD-6B39C52E2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2359152"/>
            <a:ext cx="3410712" cy="3425043"/>
          </a:xfrm>
        </p:spPr>
        <p:txBody>
          <a:bodyPr>
            <a:normAutofit/>
          </a:bodyPr>
          <a:lstStyle/>
          <a:p>
            <a:r>
              <a:rPr lang="en-US" sz="1800" b="1" dirty="0"/>
              <a:t>Encoder</a:t>
            </a:r>
            <a:r>
              <a:rPr lang="en-US" sz="1800" dirty="0"/>
              <a:t>: </a:t>
            </a:r>
            <a:r>
              <a:rPr lang="en-AU" sz="1800" dirty="0"/>
              <a:t>processes the input data</a:t>
            </a:r>
            <a:endParaRPr lang="en-US" sz="1800" dirty="0"/>
          </a:p>
          <a:p>
            <a:r>
              <a:rPr lang="en-US" sz="1800" b="1" dirty="0"/>
              <a:t>Decoder</a:t>
            </a:r>
            <a:r>
              <a:rPr lang="en-US" sz="1800" dirty="0"/>
              <a:t>: generates </a:t>
            </a:r>
            <a:r>
              <a:rPr lang="en-AU" sz="1800" dirty="0"/>
              <a:t>output sequences</a:t>
            </a:r>
            <a:endParaRPr lang="en-US" sz="1800" dirty="0"/>
          </a:p>
          <a:p>
            <a:r>
              <a:rPr lang="en-US" sz="1800" b="1" dirty="0"/>
              <a:t>Self-attention mechanism</a:t>
            </a:r>
            <a:r>
              <a:rPr lang="en-US" sz="1800" dirty="0"/>
              <a:t>: </a:t>
            </a:r>
            <a:r>
              <a:rPr lang="en-AU" sz="1800" dirty="0"/>
              <a:t>helps models focus on relevant parts of the input</a:t>
            </a:r>
            <a:endParaRPr lang="en-US" sz="1800" dirty="0"/>
          </a:p>
          <a:p>
            <a:r>
              <a:rPr lang="en-AU" sz="1800" b="1" dirty="0"/>
              <a:t>Positional Encoding:</a:t>
            </a:r>
            <a:r>
              <a:rPr lang="en-AU" sz="1800" dirty="0"/>
              <a:t> Importance in maintaining order in sequences.</a:t>
            </a:r>
            <a:endParaRPr lang="en-US" sz="1800" dirty="0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C5380C3F-5323-F441-C071-4CC443009C0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"/>
          <a:stretch/>
        </p:blipFill>
        <p:spPr bwMode="auto">
          <a:xfrm>
            <a:off x="5571180" y="94944"/>
            <a:ext cx="6063081" cy="3885534"/>
          </a:xfrm>
          <a:prstGeom prst="rect">
            <a:avLst/>
          </a:prstGeom>
          <a:noFill/>
          <a:ln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6C9032B6-0117-3BC8-48AF-8F653CDB93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72" b="6824"/>
          <a:stretch/>
        </p:blipFill>
        <p:spPr bwMode="auto">
          <a:xfrm>
            <a:off x="6096000" y="4237986"/>
            <a:ext cx="5362048" cy="2362506"/>
          </a:xfrm>
          <a:prstGeom prst="rect">
            <a:avLst/>
          </a:prstGeom>
          <a:noFill/>
          <a:ln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2008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3284F1FE-B35D-80CC-815F-D704FDAE0A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12043" y="2374150"/>
            <a:ext cx="5294716" cy="1681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8">
            <a:extLst>
              <a:ext uri="{FF2B5EF4-FFF2-40B4-BE49-F238E27FC236}">
                <a16:creationId xmlns:a16="http://schemas.microsoft.com/office/drawing/2014/main" id="{A5DA635A-C5DF-D663-C365-3BB6EB5AE8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72" b="6824"/>
          <a:stretch/>
        </p:blipFill>
        <p:spPr bwMode="auto">
          <a:xfrm>
            <a:off x="801285" y="2260190"/>
            <a:ext cx="5294715" cy="2337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46599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1" name="Rectangle 6150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53" name="Freeform: Shape 6152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55" name="Rectangle 6154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7" name="Rectangle 6156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59" name="Freeform: Shape 6158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161" name="Isosceles Triangle 6160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46" name="Picture 2" descr="Transformers Explained Visually — Not Just How, but Why They Work So Well |  by Ketan Doshi | Towards Data Science">
            <a:extLst>
              <a:ext uri="{FF2B5EF4-FFF2-40B4-BE49-F238E27FC236}">
                <a16:creationId xmlns:a16="http://schemas.microsoft.com/office/drawing/2014/main" id="{F733D6F9-B96B-BEA6-0520-C857BF760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25550" y="643467"/>
            <a:ext cx="5098050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63" name="Isosceles Triangle 6162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690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9" name="Rectangle 819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01" name="Freeform: Shape 820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03" name="Rectangle 820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5" name="Rectangle 820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07" name="Freeform: Shape 820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209" name="Isosceles Triangle 820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114CD4E1-37C8-934A-BC2F-7D20D97F5D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760540" y="643467"/>
            <a:ext cx="8670919" cy="5571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211" name="Isosceles Triangle 821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812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2AD81-863D-FC19-D5E9-84C99175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en-AU" sz="2800" b="1" dirty="0" err="1">
                <a:latin typeface="Studio-Feixen-Sans"/>
              </a:rPr>
              <a:t>P</a:t>
            </a:r>
            <a:r>
              <a:rPr lang="en-AU" sz="2800" b="1" i="0" dirty="0" err="1">
                <a:effectLst/>
                <a:latin typeface="Studio-Feixen-Sans"/>
              </a:rPr>
              <a:t>reprocessing</a:t>
            </a:r>
            <a:r>
              <a:rPr lang="en-AU" sz="2800" b="1" i="0" dirty="0">
                <a:effectLst/>
                <a:latin typeface="Studio-Feixen-Sans"/>
              </a:rPr>
              <a:t> stage</a:t>
            </a:r>
            <a:endParaRPr lang="en-US" sz="28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69D2B-6381-4080-E561-BA73D3940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11" y="266090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1700" dirty="0">
                <a:latin typeface="Studio-Feixen-Sans"/>
              </a:rPr>
              <a:t>S</a:t>
            </a:r>
            <a:r>
              <a:rPr lang="en-AU" sz="1700" b="0" i="0" dirty="0">
                <a:effectLst/>
                <a:latin typeface="Studio-Feixen-Sans"/>
              </a:rPr>
              <a:t>teps: </a:t>
            </a:r>
          </a:p>
          <a:p>
            <a:pPr>
              <a:buFontTx/>
              <a:buChar char="-"/>
            </a:pPr>
            <a:r>
              <a:rPr lang="en-AU" sz="1700" b="0" i="0" dirty="0">
                <a:effectLst/>
                <a:latin typeface="Studio-Feixen-Sans"/>
              </a:rPr>
              <a:t>generation of the embeddings of the input sentence </a:t>
            </a:r>
          </a:p>
          <a:p>
            <a:pPr>
              <a:buFontTx/>
              <a:buChar char="-"/>
            </a:pPr>
            <a:r>
              <a:rPr lang="en-AU" sz="1700" b="0" i="0" dirty="0">
                <a:effectLst/>
                <a:latin typeface="Studio-Feixen-Sans"/>
              </a:rPr>
              <a:t>computation of the positional vector of each word in the input sentence</a:t>
            </a:r>
            <a:endParaRPr lang="en-AU" sz="1700" dirty="0">
              <a:latin typeface="Studio-Feixen-Sans"/>
            </a:endParaRPr>
          </a:p>
          <a:p>
            <a:pPr marL="0" indent="0">
              <a:buNone/>
            </a:pPr>
            <a:r>
              <a:rPr lang="en-AU" sz="1700" b="0" i="0" dirty="0">
                <a:effectLst/>
                <a:latin typeface="Studio-Feixen-Sans"/>
              </a:rPr>
              <a:t>Same way for the </a:t>
            </a:r>
            <a:r>
              <a:rPr lang="en-AU" sz="1700" b="1" i="0" dirty="0">
                <a:effectLst/>
                <a:latin typeface="Studio-Feixen-Sans"/>
              </a:rPr>
              <a:t>source</a:t>
            </a:r>
            <a:r>
              <a:rPr lang="en-AU" sz="1700" b="0" i="0" dirty="0">
                <a:effectLst/>
                <a:latin typeface="Studio-Feixen-Sans"/>
              </a:rPr>
              <a:t> sentence (before the encoder block) and the </a:t>
            </a:r>
            <a:r>
              <a:rPr lang="en-AU" sz="1700" b="1" i="0" dirty="0">
                <a:effectLst/>
                <a:latin typeface="Studio-Feixen-Sans"/>
              </a:rPr>
              <a:t>target</a:t>
            </a:r>
            <a:r>
              <a:rPr lang="en-AU" sz="1700" b="0" i="0" dirty="0">
                <a:effectLst/>
                <a:latin typeface="Studio-Feixen-Sans"/>
              </a:rPr>
              <a:t> sentence (before the decoder block). </a:t>
            </a:r>
            <a:endParaRPr lang="en-US" sz="1700" dirty="0"/>
          </a:p>
        </p:txBody>
      </p:sp>
      <p:pic>
        <p:nvPicPr>
          <p:cNvPr id="4" name="Picture 2" descr="components of transformers">
            <a:extLst>
              <a:ext uri="{FF2B5EF4-FFF2-40B4-BE49-F238E27FC236}">
                <a16:creationId xmlns:a16="http://schemas.microsoft.com/office/drawing/2014/main" id="{FE24A01E-7C6A-C1F6-E78A-6ADBD233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5085" y="841248"/>
            <a:ext cx="6734206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39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62AD81-863D-FC19-D5E9-84C99175F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3" y="1161288"/>
            <a:ext cx="4623991" cy="1239012"/>
          </a:xfrm>
        </p:spPr>
        <p:txBody>
          <a:bodyPr anchor="ctr">
            <a:normAutofit/>
          </a:bodyPr>
          <a:lstStyle/>
          <a:p>
            <a:pPr algn="l"/>
            <a:r>
              <a:rPr lang="en-AU" sz="2800" b="1" dirty="0">
                <a:latin typeface="Studio-Feixen-Sans"/>
              </a:rPr>
              <a:t>Embedding</a:t>
            </a:r>
            <a:r>
              <a:rPr lang="en-AU" sz="1100" b="1" i="0" dirty="0">
                <a:solidFill>
                  <a:srgbClr val="05192D"/>
                </a:solidFill>
                <a:effectLst/>
                <a:latin typeface="Studio-Feixen-Sans"/>
              </a:rPr>
              <a:t> </a:t>
            </a:r>
            <a:r>
              <a:rPr lang="en-AU" sz="2800" b="1" dirty="0">
                <a:latin typeface="Studio-Feixen-Sans"/>
              </a:rPr>
              <a:t>of the input data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69D2B-6381-4080-E561-BA73D3940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811" y="2660904"/>
            <a:ext cx="3438906" cy="3207258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AU" sz="1700" dirty="0">
                <a:latin typeface="Studio-Feixen-Sans"/>
              </a:rPr>
              <a:t>S</a:t>
            </a:r>
            <a:r>
              <a:rPr lang="en-AU" sz="1700" b="0" i="0" dirty="0">
                <a:effectLst/>
                <a:latin typeface="Studio-Feixen-Sans"/>
              </a:rPr>
              <a:t>teps: </a:t>
            </a:r>
          </a:p>
          <a:p>
            <a:pPr>
              <a:buFontTx/>
              <a:buChar char="-"/>
            </a:pPr>
            <a:r>
              <a:rPr lang="en-AU" sz="1700" dirty="0">
                <a:latin typeface="Studio-Feixen-Sans"/>
              </a:rPr>
              <a:t>tokenization </a:t>
            </a:r>
          </a:p>
          <a:p>
            <a:pPr>
              <a:buFontTx/>
              <a:buChar char="-"/>
            </a:pPr>
            <a:r>
              <a:rPr lang="en-AU" sz="1700" dirty="0">
                <a:latin typeface="Studio-Feixen-Sans"/>
              </a:rPr>
              <a:t>create the </a:t>
            </a:r>
            <a:r>
              <a:rPr lang="en-AU" sz="1700" b="1" dirty="0">
                <a:latin typeface="Studio-Feixen-Sans"/>
              </a:rPr>
              <a:t>embedding</a:t>
            </a:r>
            <a:r>
              <a:rPr lang="en-AU" sz="1700" dirty="0">
                <a:latin typeface="Studio-Feixen-Sans"/>
              </a:rPr>
              <a:t> of each individual word without paying attention to their relationship in the sentence </a:t>
            </a:r>
          </a:p>
        </p:txBody>
      </p:sp>
      <p:pic>
        <p:nvPicPr>
          <p:cNvPr id="4" name="Picture 2" descr="components of transformers">
            <a:extLst>
              <a:ext uri="{FF2B5EF4-FFF2-40B4-BE49-F238E27FC236}">
                <a16:creationId xmlns:a16="http://schemas.microsoft.com/office/drawing/2014/main" id="{FE24A01E-7C6A-C1F6-E78A-6ADBD2331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95085" y="841248"/>
            <a:ext cx="6734206" cy="52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1473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11933</TotalTime>
  <Words>505</Words>
  <Application>Microsoft Macintosh PowerPoint</Application>
  <PresentationFormat>Widescreen</PresentationFormat>
  <Paragraphs>67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Studio-Feixen-Sans</vt:lpstr>
      <vt:lpstr>Office Theme</vt:lpstr>
      <vt:lpstr>Transformers</vt:lpstr>
      <vt:lpstr>What we will cover</vt:lpstr>
      <vt:lpstr>What are transformers</vt:lpstr>
      <vt:lpstr>Main components</vt:lpstr>
      <vt:lpstr>PowerPoint Presentation</vt:lpstr>
      <vt:lpstr>PowerPoint Presentation</vt:lpstr>
      <vt:lpstr>PowerPoint Presentation</vt:lpstr>
      <vt:lpstr>Preprocessing stage</vt:lpstr>
      <vt:lpstr>Embedding of the input data</vt:lpstr>
      <vt:lpstr>Positional encoding</vt:lpstr>
      <vt:lpstr>Encoder block</vt:lpstr>
      <vt:lpstr>Multi-head attention</vt:lpstr>
      <vt:lpstr>Position-wise feed-forward net (FFN)</vt:lpstr>
      <vt:lpstr>Decoder block</vt:lpstr>
      <vt:lpstr>Multi-head attention layer </vt:lpstr>
      <vt:lpstr>Transfer Learning</vt:lpstr>
      <vt:lpstr>Behind the Pipeline: Tokenizers</vt:lpstr>
      <vt:lpstr>Word embeddings</vt:lpstr>
      <vt:lpstr>Let’s practice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Transformers</dc:title>
  <dc:creator>Maria Prokofieva</dc:creator>
  <cp:lastModifiedBy>Maria Prokofieva</cp:lastModifiedBy>
  <cp:revision>12</cp:revision>
  <dcterms:created xsi:type="dcterms:W3CDTF">2024-08-10T21:51:11Z</dcterms:created>
  <dcterms:modified xsi:type="dcterms:W3CDTF">2024-08-19T18:01:38Z</dcterms:modified>
</cp:coreProperties>
</file>

<file path=docProps/thumbnail.jpeg>
</file>